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19" d="100"/>
          <a:sy n="119" d="100"/>
        </p:scale>
        <p:origin x="96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97CB-04DB-4D3E-92A4-116461BF4F00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E13AE-E124-4CC8-A9E0-B55C2BAD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Less than 10% of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Wikipedians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contribute over 90% of</a:t>
            </a: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total number of contributions on the English Wikipedia </a:t>
            </a:r>
          </a:p>
          <a:p>
            <a:pPr algn="ctr"/>
            <a:r>
              <a:rPr lang="en-US" altLang="ko-KR" sz="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(Ortega,</a:t>
            </a:r>
          </a:p>
          <a:p>
            <a:pPr algn="ctr"/>
            <a:r>
              <a:rPr lang="en-US" altLang="ko-KR" sz="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Gonzalez-</a:t>
            </a:r>
            <a:r>
              <a:rPr lang="en-US" altLang="ko-KR" sz="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Barahona</a:t>
            </a:r>
            <a:r>
              <a:rPr lang="en-US" altLang="ko-KR" sz="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&amp; Robles, 2008)</a:t>
            </a:r>
            <a:endParaRPr lang="ko-KR" altLang="en-US" sz="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less than 20 percent of Wikipedia editors are female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Only 15% of the biographies on Wikipedia are about women 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E13AE-E124-4CC8-A9E0-B55C2BADBC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en.wikipedia.org/wiki/Wikipedia:The_Wikipedia_Library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dashboard.wikiedu.org/trai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junction.org/explore-topics/wikipedia-libraries.html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en.wikipedia.org/wiki/Wikipedia:Teahouse/About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en.wikipedia.org/wiki/Wikipedia:GLAM" TargetMode="Externa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rgbClr val="1C5BA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41191"/>
            <a:ext cx="1732312" cy="271308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13626" y="306825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Wicked </a:t>
            </a:r>
            <a:r>
              <a:rPr lang="en-US" altLang="ko-KR" sz="4000" b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Wiki</a:t>
            </a:r>
          </a:p>
          <a:p>
            <a:pPr algn="ctr"/>
            <a:r>
              <a:rPr lang="en-US" altLang="ko-KR" sz="20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Recognizing </a:t>
            </a:r>
            <a:r>
              <a:rPr lang="en-US" altLang="ko-KR" sz="2000" b="1" i="1" dirty="0">
                <a:solidFill>
                  <a:schemeClr val="bg1"/>
                </a:solidFill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the Value of Wikipedia as a Resource</a:t>
            </a:r>
            <a:endParaRPr lang="en-US" altLang="ko-KR" sz="2000" b="1" i="1" dirty="0" smtClean="0">
              <a:solidFill>
                <a:schemeClr val="bg1"/>
              </a:solidFill>
              <a:latin typeface="Georgia" panose="02040502050405020303" pitchFamily="18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2" descr="ava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" y="4539643"/>
            <a:ext cx="493895" cy="493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3018" y="4697001"/>
            <a:ext cx="27430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Samantha Dodd, C.A.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Special Collections, UT Arlington Libraries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347615"/>
            <a:ext cx="8496944" cy="3456384"/>
          </a:xfrm>
        </p:spPr>
        <p:txBody>
          <a:bodyPr/>
          <a:lstStyle/>
          <a:p>
            <a:r>
              <a:rPr lang="en-US" altLang="ko-KR" sz="1600" b="1" u="sng" dirty="0" smtClean="0">
                <a:latin typeface="Georgia" panose="02040502050405020303" pitchFamily="18" charset="0"/>
                <a:cs typeface="Arial" pitchFamily="34" charset="0"/>
              </a:rPr>
              <a:t>Outreach</a:t>
            </a:r>
            <a:endParaRPr lang="en-US" altLang="ko-KR" sz="1600" b="1" u="sng" dirty="0">
              <a:latin typeface="Georgia" panose="02040502050405020303" pitchFamily="18" charset="0"/>
              <a:cs typeface="Arial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Open Access Week programming: Wikipedia in the Classroom</a:t>
            </a:r>
          </a:p>
          <a:p>
            <a:pPr>
              <a:buFont typeface="Wingdings" pitchFamily="2" charset="2"/>
              <a:buChar char="ü"/>
            </a:pPr>
            <a:endParaRPr lang="en-US" altLang="ko-KR" sz="200" dirty="0">
              <a:latin typeface="Georgia" panose="02040502050405020303" pitchFamily="18" charset="0"/>
              <a:cs typeface="Arial" pitchFamily="34" charset="0"/>
            </a:endParaRPr>
          </a:p>
          <a:p>
            <a:endParaRPr lang="en-US" altLang="ko-KR" sz="1600" dirty="0" smtClean="0">
              <a:latin typeface="Georgia" panose="02040502050405020303" pitchFamily="18" charset="0"/>
              <a:cs typeface="Arial" pitchFamily="34" charset="0"/>
            </a:endParaRPr>
          </a:p>
          <a:p>
            <a:r>
              <a:rPr lang="en-US" altLang="ko-KR" sz="1600" b="1" u="sng" dirty="0" smtClean="0">
                <a:latin typeface="Georgia" panose="02040502050405020303" pitchFamily="18" charset="0"/>
                <a:cs typeface="Arial" pitchFamily="34" charset="0"/>
              </a:rPr>
              <a:t>Collaboration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Women and Gender Studies partnership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4 Courses utilized Wikipedia assignment (Spring 2018)</a:t>
            </a:r>
            <a:endParaRPr lang="en-US" altLang="ko-KR" sz="1050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endParaRPr lang="en-US" altLang="ko-KR" sz="1600" dirty="0" smtClean="0">
              <a:latin typeface="Georgia" panose="02040502050405020303" pitchFamily="18" charset="0"/>
              <a:cs typeface="Arial" pitchFamily="34" charset="0"/>
            </a:endParaRPr>
          </a:p>
          <a:p>
            <a:r>
              <a:rPr lang="en-US" altLang="ko-KR" sz="1600" b="1" u="sng" dirty="0" smtClean="0">
                <a:latin typeface="Georgia" panose="02040502050405020303" pitchFamily="18" charset="0"/>
                <a:cs typeface="Arial" pitchFamily="34" charset="0"/>
              </a:rPr>
              <a:t>Staff Development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Wikipedia + Libraries Better Together Training Program</a:t>
            </a:r>
          </a:p>
          <a:p>
            <a:endParaRPr lang="en-US" altLang="ko-KR" sz="1600" dirty="0" smtClean="0">
              <a:latin typeface="Georgia" panose="02040502050405020303" pitchFamily="18" charset="0"/>
              <a:cs typeface="Arial" pitchFamily="34" charset="0"/>
            </a:endParaRPr>
          </a:p>
          <a:p>
            <a:r>
              <a:rPr lang="en-US" altLang="ko-KR" sz="1600" b="1" u="sng" dirty="0" smtClean="0">
                <a:latin typeface="Georgia" panose="02040502050405020303" pitchFamily="18" charset="0"/>
                <a:cs typeface="Arial" pitchFamily="34" charset="0"/>
              </a:rPr>
              <a:t>Edit-a-thon</a:t>
            </a: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HERstory edit-a-thon (March 28, 2018)</a:t>
            </a:r>
            <a:endParaRPr lang="en-US" altLang="ko-KR" sz="1600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Project Overview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" b="18156"/>
          <a:stretch/>
        </p:blipFill>
        <p:spPr>
          <a:xfrm>
            <a:off x="6372200" y="123478"/>
            <a:ext cx="2363937" cy="129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6317"/>
            <a:ext cx="7524750" cy="8842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Georgia" panose="02040502050405020303" pitchFamily="18" charset="0"/>
              </a:rPr>
              <a:t>Results</a:t>
            </a:r>
            <a:endParaRPr lang="ko-KR" alt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860425"/>
            <a:ext cx="3923928" cy="2995613"/>
          </a:xfrm>
          <a:prstGeom prst="rect">
            <a:avLst/>
          </a:prstGeom>
        </p:spPr>
        <p:txBody>
          <a:bodyPr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HERstory Edit-a-thon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Articles edited: 59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Articles create: 2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Total edits: 231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Editors: 62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Words added: 10.6K</a:t>
            </a:r>
          </a:p>
          <a:p>
            <a:pPr lvl="1"/>
            <a:r>
              <a:rPr lang="en-US" altLang="ko-KR" sz="1400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Article Views: </a:t>
            </a:r>
            <a:r>
              <a:rPr lang="en-US" altLang="ko-KR" sz="1400" dirty="0" smtClean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579K</a:t>
            </a:r>
            <a:endParaRPr lang="en-US" altLang="ko-KR" sz="3200" dirty="0" smtClean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endParaRPr lang="ko-KR" altLang="en-US" sz="2000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36"/>
          <a:stretch/>
        </p:blipFill>
        <p:spPr>
          <a:xfrm>
            <a:off x="5241104" y="255241"/>
            <a:ext cx="3660527" cy="16745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46"/>
          <a:stretch/>
        </p:blipFill>
        <p:spPr>
          <a:xfrm>
            <a:off x="5241104" y="2164889"/>
            <a:ext cx="2066272" cy="116919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34" y="2085137"/>
            <a:ext cx="1519797" cy="12489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b="920"/>
          <a:stretch>
            <a:fillRect/>
          </a:stretch>
        </p:blipFill>
        <p:spPr>
          <a:xfrm>
            <a:off x="6191096" y="3435846"/>
            <a:ext cx="2232560" cy="16441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" y="2973520"/>
            <a:ext cx="1532683" cy="198304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705" y="3147814"/>
            <a:ext cx="2614351" cy="1780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Why Wiki?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145289"/>
            <a:ext cx="8496944" cy="3658710"/>
          </a:xfrm>
        </p:spPr>
        <p:txBody>
          <a:bodyPr/>
          <a:lstStyle/>
          <a:p>
            <a:r>
              <a:rPr lang="en-US" sz="1600" b="1" u="sng" dirty="0" smtClean="0"/>
              <a:t>Ideological</a:t>
            </a:r>
            <a:endParaRPr lang="en-US" b="1" u="sng" dirty="0"/>
          </a:p>
          <a:p>
            <a:r>
              <a:rPr lang="en-US" dirty="0"/>
              <a:t>	</a:t>
            </a:r>
            <a:r>
              <a:rPr lang="en-US" dirty="0" smtClean="0"/>
              <a:t>Mission alignment: </a:t>
            </a:r>
            <a:r>
              <a:rPr lang="en-US" dirty="0"/>
              <a:t>Freely get information to people who need it.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Librarians </a:t>
            </a:r>
            <a:r>
              <a:rPr lang="en-US" dirty="0"/>
              <a:t>need to be part of this project and help shape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1600" b="1" u="sng" dirty="0" smtClean="0"/>
              <a:t>Ethical</a:t>
            </a:r>
            <a:endParaRPr lang="en-US" b="1" u="sng" dirty="0" smtClean="0"/>
          </a:p>
          <a:p>
            <a:r>
              <a:rPr lang="en-US" dirty="0"/>
              <a:t>	</a:t>
            </a:r>
            <a:r>
              <a:rPr lang="en-US" dirty="0" smtClean="0"/>
              <a:t>Bring </a:t>
            </a:r>
            <a:r>
              <a:rPr lang="en-US" dirty="0"/>
              <a:t>diversity and inclusion to </a:t>
            </a:r>
            <a:r>
              <a:rPr lang="en-US" dirty="0" smtClean="0"/>
              <a:t>Wikipedia</a:t>
            </a:r>
          </a:p>
          <a:p>
            <a:endParaRPr lang="en-US" dirty="0" smtClean="0"/>
          </a:p>
          <a:p>
            <a:r>
              <a:rPr lang="en-US" sz="1600" b="1" u="sng" dirty="0" smtClean="0"/>
              <a:t>Logical</a:t>
            </a:r>
            <a:endParaRPr lang="en-US" b="1" u="sng" dirty="0" smtClean="0"/>
          </a:p>
          <a:p>
            <a:r>
              <a:rPr lang="en-US" dirty="0"/>
              <a:t>	</a:t>
            </a:r>
            <a:r>
              <a:rPr lang="en-US" dirty="0" smtClean="0"/>
              <a:t>Some skills improved by using Wikipedia related assignments: research, writing, </a:t>
            </a:r>
          </a:p>
          <a:p>
            <a:r>
              <a:rPr lang="en-US" dirty="0"/>
              <a:t>	</a:t>
            </a:r>
            <a:r>
              <a:rPr lang="en-US" dirty="0" smtClean="0"/>
              <a:t>identifying and evaluating sources, language, technology…</a:t>
            </a:r>
          </a:p>
          <a:p>
            <a:endParaRPr lang="en-US" dirty="0" smtClean="0"/>
          </a:p>
          <a:p>
            <a:r>
              <a:rPr lang="en-US" sz="1600" b="1" u="sng" dirty="0" smtClean="0"/>
              <a:t>Practical</a:t>
            </a:r>
            <a:endParaRPr lang="en-US" b="1" u="sng" dirty="0" smtClean="0"/>
          </a:p>
          <a:p>
            <a:r>
              <a:rPr lang="en-US" dirty="0"/>
              <a:t>	Wikipedia is the 5th most visited website in the </a:t>
            </a:r>
            <a:r>
              <a:rPr lang="en-US" dirty="0" smtClean="0"/>
              <a:t>world</a:t>
            </a:r>
          </a:p>
        </p:txBody>
      </p:sp>
      <p:pic>
        <p:nvPicPr>
          <p:cNvPr id="5" name="Content Placeholder 4" descr="File:&lt;strong&gt;Wiki&lt;/strong&gt; letter w.svg - Wikipedi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822"/>
            <a:ext cx="1085541" cy="108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" y="3885310"/>
            <a:ext cx="554108" cy="501888"/>
          </a:xfrm>
          <a:prstGeom prst="rect">
            <a:avLst/>
          </a:prstGeom>
        </p:spPr>
      </p:pic>
      <p:pic>
        <p:nvPicPr>
          <p:cNvPr id="3" name="Picture 2" descr="Clipart - &lt;strong&gt;Light Bulb&lt;/strong&gt; L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" y="3011638"/>
            <a:ext cx="432695" cy="456871"/>
          </a:xfrm>
          <a:prstGeom prst="rect">
            <a:avLst/>
          </a:prstGeom>
        </p:spPr>
      </p:pic>
      <p:pic>
        <p:nvPicPr>
          <p:cNvPr id="7" name="Picture 6" descr="Think-It™: DP Faces the Cold, Hard Truth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9" y="2067694"/>
            <a:ext cx="522197" cy="522197"/>
          </a:xfrm>
          <a:prstGeom prst="rect">
            <a:avLst/>
          </a:prstGeom>
        </p:spPr>
      </p:pic>
      <p:pic>
        <p:nvPicPr>
          <p:cNvPr id="9" name="Picture 8" descr="PonderingTw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1197703"/>
            <a:ext cx="435560" cy="4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Why Wiki?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Extending our reach: Accessibility and Discoverability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415"/>
            <a:ext cx="2258998" cy="22506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43" y="134510"/>
            <a:ext cx="1411561" cy="287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87774"/>
            <a:ext cx="4770087" cy="181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47546"/>
            <a:ext cx="3274827" cy="3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 for librarians and archivists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131591"/>
            <a:ext cx="8496944" cy="3672408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Training </a:t>
            </a:r>
            <a:r>
              <a:rPr lang="en-US" b="1" dirty="0">
                <a:hlinkClick r:id="rId2"/>
              </a:rPr>
              <a:t>Modules from Wiki </a:t>
            </a:r>
            <a:r>
              <a:rPr lang="en-US" b="1" dirty="0" smtClean="0">
                <a:hlinkClick r:id="rId2"/>
              </a:rPr>
              <a:t>Education</a:t>
            </a:r>
            <a:endParaRPr lang="en-US" b="1" dirty="0"/>
          </a:p>
          <a:p>
            <a:r>
              <a:rPr lang="en-US" sz="1200" i="1" dirty="0" smtClean="0"/>
              <a:t>	Wikipedia Essentials, Editing Basics, Evaluating </a:t>
            </a:r>
            <a:r>
              <a:rPr lang="en-US" sz="1200" i="1" dirty="0"/>
              <a:t>Articles and </a:t>
            </a:r>
            <a:r>
              <a:rPr lang="en-US" sz="1200" i="1" dirty="0" smtClean="0"/>
              <a:t>Sources, Finding </a:t>
            </a:r>
            <a:r>
              <a:rPr lang="en-US" sz="1200" i="1" dirty="0"/>
              <a:t>your </a:t>
            </a:r>
            <a:r>
              <a:rPr lang="en-US" sz="1200" i="1" dirty="0" smtClean="0"/>
              <a:t>article, </a:t>
            </a:r>
          </a:p>
          <a:p>
            <a:r>
              <a:rPr lang="en-US" sz="1200" i="1" dirty="0" smtClean="0"/>
              <a:t>	Sandboxes </a:t>
            </a:r>
            <a:r>
              <a:rPr lang="en-US" sz="1200" i="1" dirty="0"/>
              <a:t>and </a:t>
            </a:r>
            <a:r>
              <a:rPr lang="en-US" sz="1200" i="1" dirty="0" err="1" smtClean="0"/>
              <a:t>Mainspace</a:t>
            </a:r>
            <a:r>
              <a:rPr lang="en-US" sz="1200" i="1" dirty="0" smtClean="0"/>
              <a:t>, Contributing Media</a:t>
            </a:r>
          </a:p>
          <a:p>
            <a:r>
              <a:rPr lang="en-US" dirty="0">
                <a:hlinkClick r:id="rId3"/>
              </a:rPr>
              <a:t>The Wikipedia </a:t>
            </a:r>
            <a:r>
              <a:rPr lang="en-US" dirty="0" smtClean="0">
                <a:hlinkClick r:id="rId3"/>
              </a:rPr>
              <a:t>Library</a:t>
            </a:r>
            <a:endParaRPr lang="en-US" dirty="0" smtClean="0"/>
          </a:p>
          <a:p>
            <a:r>
              <a:rPr lang="en-US" sz="1200" i="1" dirty="0"/>
              <a:t>	 The Wikipedia Library helps editors access reliable sources to improve Wikipedia. We </a:t>
            </a:r>
            <a:r>
              <a:rPr lang="en-US" sz="1200" i="1" dirty="0" smtClean="0"/>
              <a:t>also </a:t>
            </a:r>
            <a:r>
              <a:rPr lang="en-US" sz="1200" i="1" dirty="0"/>
              <a:t>help </a:t>
            </a:r>
            <a:r>
              <a:rPr lang="en-US" sz="1200" i="1" dirty="0" smtClean="0"/>
              <a:t>	knowledge </a:t>
            </a:r>
            <a:r>
              <a:rPr lang="en-US" sz="1200" i="1" dirty="0"/>
              <a:t>professionals share their collections with the public</a:t>
            </a:r>
            <a:r>
              <a:rPr lang="en-US" sz="1200" i="1" dirty="0" smtClean="0"/>
              <a:t>.</a:t>
            </a:r>
          </a:p>
          <a:p>
            <a:r>
              <a:rPr lang="en-US" dirty="0">
                <a:hlinkClick r:id="rId4"/>
              </a:rPr>
              <a:t>GLAM-Wiki </a:t>
            </a:r>
            <a:r>
              <a:rPr lang="en-US" dirty="0" smtClean="0">
                <a:hlinkClick r:id="rId4"/>
              </a:rPr>
              <a:t>initiative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sz="1200" i="1" dirty="0"/>
              <a:t>The GLAM-Wiki initiative ("galleries, libraries, archives, and museums" with Wikipedia</a:t>
            </a:r>
            <a:r>
              <a:rPr lang="en-US" sz="1200" i="1" dirty="0" smtClean="0"/>
              <a:t>;) helps </a:t>
            </a:r>
            <a:r>
              <a:rPr lang="en-US" sz="1200" i="1" dirty="0"/>
              <a:t>cultural </a:t>
            </a:r>
            <a:endParaRPr lang="en-US" sz="1200" i="1" dirty="0" smtClean="0"/>
          </a:p>
          <a:p>
            <a:r>
              <a:rPr lang="en-US" sz="1200" i="1" dirty="0"/>
              <a:t>	</a:t>
            </a:r>
            <a:r>
              <a:rPr lang="en-US" sz="1200" i="1" dirty="0" smtClean="0"/>
              <a:t>institutions </a:t>
            </a:r>
            <a:r>
              <a:rPr lang="en-US" sz="1200" i="1" dirty="0"/>
              <a:t>share their </a:t>
            </a:r>
            <a:r>
              <a:rPr lang="en-US" sz="1200" i="1" dirty="0" smtClean="0"/>
              <a:t>resources </a:t>
            </a:r>
            <a:r>
              <a:rPr lang="en-US" sz="1200" i="1" dirty="0"/>
              <a:t>with the world through collaborative </a:t>
            </a:r>
            <a:r>
              <a:rPr lang="en-US" sz="1200" i="1" dirty="0" smtClean="0"/>
              <a:t>projects </a:t>
            </a:r>
            <a:r>
              <a:rPr lang="en-US" sz="1200" i="1" dirty="0"/>
              <a:t>with experienced </a:t>
            </a:r>
            <a:endParaRPr lang="en-US" sz="1200" i="1" dirty="0" smtClean="0"/>
          </a:p>
          <a:p>
            <a:r>
              <a:rPr lang="en-US" sz="1200" i="1" dirty="0"/>
              <a:t>	</a:t>
            </a:r>
            <a:r>
              <a:rPr lang="en-US" sz="1200" i="1" dirty="0" smtClean="0"/>
              <a:t>Wikipedia </a:t>
            </a:r>
            <a:r>
              <a:rPr lang="en-US" sz="1200" i="1" dirty="0"/>
              <a:t>editors. </a:t>
            </a:r>
            <a:endParaRPr lang="en-US" sz="1200" i="1" dirty="0" smtClean="0"/>
          </a:p>
          <a:p>
            <a:r>
              <a:rPr lang="en-US" dirty="0" smtClean="0">
                <a:hlinkClick r:id="rId5"/>
              </a:rPr>
              <a:t>Teahouse</a:t>
            </a:r>
            <a:endParaRPr lang="en-US" dirty="0" smtClean="0"/>
          </a:p>
          <a:p>
            <a:r>
              <a:rPr lang="en-US" sz="1200" i="1" dirty="0"/>
              <a:t>	</a:t>
            </a:r>
            <a:r>
              <a:rPr lang="en-US" sz="1200" i="1" dirty="0" smtClean="0"/>
              <a:t>a </a:t>
            </a:r>
            <a:r>
              <a:rPr lang="en-US" sz="1200" i="1" dirty="0"/>
              <a:t>friendly place to learn about editing Wikipedia</a:t>
            </a:r>
            <a:r>
              <a:rPr lang="en-US" sz="1200" i="1" dirty="0" smtClean="0"/>
              <a:t>.</a:t>
            </a:r>
          </a:p>
          <a:p>
            <a:pPr fontAlgn="base"/>
            <a:r>
              <a:rPr lang="en-US" dirty="0">
                <a:hlinkClick r:id="rId6"/>
              </a:rPr>
              <a:t>Wikipedia + Libraries: Better </a:t>
            </a:r>
            <a:r>
              <a:rPr lang="en-US" dirty="0" smtClean="0">
                <a:hlinkClick r:id="rId6"/>
              </a:rPr>
              <a:t>Together (Training Program)</a:t>
            </a:r>
            <a:endParaRPr lang="en-US" dirty="0" smtClean="0"/>
          </a:p>
          <a:p>
            <a:pPr fontAlgn="base"/>
            <a:r>
              <a:rPr lang="en-US" dirty="0"/>
              <a:t>	</a:t>
            </a:r>
            <a:r>
              <a:rPr lang="en-US" sz="1200" i="1" dirty="0"/>
              <a:t>Access the full training curriculum to learn how to confidently use, edit, and </a:t>
            </a:r>
            <a:r>
              <a:rPr lang="en-US" sz="1200" i="1" dirty="0" smtClean="0"/>
              <a:t>teach</a:t>
            </a:r>
          </a:p>
          <a:p>
            <a:pPr fontAlgn="base"/>
            <a:r>
              <a:rPr lang="en-US" sz="1200" i="1" dirty="0"/>
              <a:t>	</a:t>
            </a:r>
            <a:r>
              <a:rPr lang="en-US" sz="1200" i="1" dirty="0" smtClean="0"/>
              <a:t> </a:t>
            </a:r>
            <a:r>
              <a:rPr lang="en-US" sz="1200" i="1" dirty="0"/>
              <a:t>Wikipedia at your library</a:t>
            </a:r>
            <a:r>
              <a:rPr lang="en-US" sz="1200" i="1" dirty="0" smtClean="0"/>
              <a:t>.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1" name="Picture Placeholder 2"/>
          <p:cNvPicPr>
            <a:picLocks noChangeAspect="1"/>
          </p:cNvPicPr>
          <p:nvPr/>
        </p:nvPicPr>
        <p:blipFill rotWithShape="1">
          <a:blip r:embed="rId7"/>
          <a:srcRect l="2163" r="2165"/>
          <a:stretch/>
        </p:blipFill>
        <p:spPr>
          <a:xfrm rot="20814933">
            <a:off x="140867" y="4274318"/>
            <a:ext cx="698825" cy="499737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GLAM">
            <a:hlinkClick r:id="rId4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8200">
            <a:off x="-3044" y="2611208"/>
            <a:ext cx="1036459" cy="1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ikipedia Library owl.svg">
            <a:hlinkClick r:id="rId3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" y="1838817"/>
            <a:ext cx="323162" cy="4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0" y="3285991"/>
            <a:ext cx="611021" cy="611021"/>
          </a:xfrm>
          <a:prstGeom prst="rect">
            <a:avLst/>
          </a:prstGeom>
        </p:spPr>
      </p:pic>
      <p:pic>
        <p:nvPicPr>
          <p:cNvPr id="15" name="Picture 4" descr="wiki logo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" y="1088920"/>
            <a:ext cx="400615" cy="4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5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658927"/>
            <a:ext cx="3275856" cy="884466"/>
          </a:xfrm>
        </p:spPr>
        <p:txBody>
          <a:bodyPr/>
          <a:lstStyle/>
          <a:p>
            <a:pPr algn="r"/>
            <a:r>
              <a:rPr lang="en-US" dirty="0" smtClean="0">
                <a:latin typeface="Georgia" panose="02040502050405020303" pitchFamily="18" charset="0"/>
              </a:rPr>
              <a:t>Need help?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Just ask!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16414" y="123478"/>
            <a:ext cx="1388169" cy="482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583" y="37323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Samantha Dodd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Email: samantha.dodd@uta.edu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Phone: 817-272-7047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Wikipedia: Doddsam09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182</Words>
  <Application>Microsoft Office PowerPoint</Application>
  <PresentationFormat>On-screen Show (16:9)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Georgia</vt:lpstr>
      <vt:lpstr>Wingdings</vt:lpstr>
      <vt:lpstr>Office Theme</vt:lpstr>
      <vt:lpstr>Custom Design</vt:lpstr>
      <vt:lpstr>PowerPoint Presentation</vt:lpstr>
      <vt:lpstr>Project Overview</vt:lpstr>
      <vt:lpstr>Results</vt:lpstr>
      <vt:lpstr>Why Wiki?</vt:lpstr>
      <vt:lpstr>Why Wiki?</vt:lpstr>
      <vt:lpstr>Useful links for librarians and archivists</vt:lpstr>
      <vt:lpstr>Need help?  Just ask!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Dodd, Samantha Michele</cp:lastModifiedBy>
  <cp:revision>39</cp:revision>
  <dcterms:created xsi:type="dcterms:W3CDTF">2014-04-01T16:27:38Z</dcterms:created>
  <dcterms:modified xsi:type="dcterms:W3CDTF">2018-08-11T15:12:44Z</dcterms:modified>
</cp:coreProperties>
</file>